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73" r:id="rId7"/>
    <p:sldId id="269" r:id="rId8"/>
    <p:sldId id="295" r:id="rId9"/>
    <p:sldId id="296" r:id="rId10"/>
    <p:sldId id="298" r:id="rId11"/>
    <p:sldId id="299" r:id="rId12"/>
    <p:sldId id="301" r:id="rId13"/>
    <p:sldId id="294" r:id="rId14"/>
    <p:sldId id="282" r:id="rId15"/>
    <p:sldId id="283" r:id="rId16"/>
    <p:sldId id="284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981D"/>
    <a:srgbClr val="FFCC99"/>
    <a:srgbClr val="FFE3BD"/>
    <a:srgbClr val="FA7D1D"/>
    <a:srgbClr val="FDCB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A840A3-AE51-41B0-A6ED-21D1F144191C}" v="10" dt="2024-07-18T18:18:38.5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A98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ircular design with a black background&#10;&#10;Description automatically generated">
            <a:extLst>
              <a:ext uri="{FF2B5EF4-FFF2-40B4-BE49-F238E27FC236}">
                <a16:creationId xmlns:a16="http://schemas.microsoft.com/office/drawing/2014/main" id="{8B0CAB84-69B8-49A2-B575-DBB4C5895E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4" t="15694" r="-309" b="17545"/>
          <a:stretch/>
        </p:blipFill>
        <p:spPr>
          <a:xfrm>
            <a:off x="3898900" y="0"/>
            <a:ext cx="8293100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A0E946C-0074-3BAB-B353-A8B0F8225D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1200" y="1044747"/>
            <a:ext cx="6215641" cy="2173004"/>
          </a:xfrm>
        </p:spPr>
        <p:txBody>
          <a:bodyPr lIns="91440" anchor="b" anchorCtr="0">
            <a:normAutofit/>
          </a:bodyPr>
          <a:lstStyle>
            <a:lvl1pPr>
              <a:defRPr sz="6000"/>
            </a:lvl1pPr>
          </a:lstStyle>
          <a:p>
            <a:pPr algn="l"/>
            <a:r>
              <a:rPr lang="en-US" b="1" spc="-200" dirty="0">
                <a:latin typeface="Myriad Pro" panose="020B0503030403020204" pitchFamily="34" charset="0"/>
              </a:rPr>
              <a:t>Department Name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BFB552C-3816-ACB6-20AB-B4A9D6D7074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1200" y="3309826"/>
            <a:ext cx="6007694" cy="593947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en-US" sz="3600" dirty="0">
                <a:latin typeface="Myriad Pro" panose="020B0503030403020204" pitchFamily="34" charset="0"/>
              </a:rPr>
              <a:t>2025 Budget</a:t>
            </a:r>
          </a:p>
        </p:txBody>
      </p:sp>
      <p:pic>
        <p:nvPicPr>
          <p:cNvPr id="11" name="Picture 10" descr="A logo with white text&#10;&#10;Description automatically generated">
            <a:extLst>
              <a:ext uri="{FF2B5EF4-FFF2-40B4-BE49-F238E27FC236}">
                <a16:creationId xmlns:a16="http://schemas.microsoft.com/office/drawing/2014/main" id="{39B1E279-8FD7-8D97-F4F6-5FB94A893EF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2">
                <a:lumMod val="20000"/>
                <a:lumOff val="8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4904827"/>
            <a:ext cx="2286000" cy="139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28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1DAA8-5ED4-0866-0E67-607BE179D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EF9287-304C-39AD-0C7E-5AE76881A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D21FD-3A90-6796-2DD4-0DC608172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0929-E5A8-49AD-B855-E711478AED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EC2F2-A9CC-2E7E-17C9-924FE01CC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43AA1-176A-A95A-65CC-CC22705A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E0E9-8F63-47B5-B872-1A48F7BAC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5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D56C61-7976-72B0-D5D8-3C02AB777C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7A12B-A97B-2C8A-4505-C7D6CF12A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3CDCC-853A-05B5-34B2-A5505A2F8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0929-E5A8-49AD-B855-E711478AED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9CB80-2540-3B0F-8339-8D45AE9BC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FEA63-7402-F4CB-19B1-B66F18BA3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E0E9-8F63-47B5-B872-1A48F7BAC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FB56D-B382-653B-DF75-5F3D55B79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72E3D-E6A4-B1A7-D4AE-2BDF5A0A4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5EA64-9DF8-3105-C90A-B1BB622F0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0929-E5A8-49AD-B855-E711478AED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C496D-8AB4-305D-5519-F2683B338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F500B9-3EF6-449E-F394-85864BD12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E0E9-8F63-47B5-B872-1A48F7BACEF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circular design with a black background&#10;&#10;Description automatically generated">
            <a:extLst>
              <a:ext uri="{FF2B5EF4-FFF2-40B4-BE49-F238E27FC236}">
                <a16:creationId xmlns:a16="http://schemas.microsoft.com/office/drawing/2014/main" id="{0E2F5837-D43E-5B18-C7D0-43ACA8D1DD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4" t="15694" r="-309" b="17545"/>
          <a:stretch/>
        </p:blipFill>
        <p:spPr>
          <a:xfrm>
            <a:off x="3898900" y="0"/>
            <a:ext cx="82931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68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042AC-29AB-7111-39B9-6A016C94F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3C9BC-AA34-4D24-C745-D80D04CC7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234E0-9CB4-F354-0E16-F6DD585E9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0929-E5A8-49AD-B855-E711478AED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1F732-0C43-D828-541C-43081541F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250AF-2CA9-F66A-9410-B23F4EC2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E0E9-8F63-47B5-B872-1A48F7BAC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0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2367-C86A-4326-8F55-764CCE629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FE534-11AE-072A-E930-662AA6CC72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DF4C62-CEE2-D481-61F3-43B4A45A5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DFBD23-0578-2A03-E907-86ED5997F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0929-E5A8-49AD-B855-E711478AED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BF14DD-756E-BEF3-8C48-3143DF953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1D015A-F75D-6CDE-A437-BA1D97B9D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E0E9-8F63-47B5-B872-1A48F7BAC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43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D1DFA-46F7-6D3D-AD5C-42819CF82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F89FB-6335-D3F1-4686-FFF9DAC4E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80914-FE7C-4546-7214-23E293EA4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1F455A-40B3-9FE5-35B2-DEE849606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99B805-36AF-0838-64C4-6B27DA8693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25F7A3-C725-AE1C-267B-0F5E360FB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0929-E5A8-49AD-B855-E711478AED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88AEFE-749D-9901-5397-CBB569BAF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71B378-1BBF-6DBF-0115-30F5C0857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E0E9-8F63-47B5-B872-1A48F7BAC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6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E4DF5-6657-AA06-5B82-129090352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783623-0B9A-AD10-4F59-0F365E407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0929-E5A8-49AD-B855-E711478AED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1B675B-739B-C070-FA12-4891AED29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3016BB-92CD-664B-AD3E-A00DE178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E0E9-8F63-47B5-B872-1A48F7BAC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6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36AF4C-46A0-EEA6-4C52-478AC6D96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0929-E5A8-49AD-B855-E711478AED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B01F1E-824C-E1E5-60E7-87402218E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9C611-61AF-F3B8-647B-2E63F3546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E0E9-8F63-47B5-B872-1A48F7BAC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10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30C6A-B5F1-7AA9-DA59-5DE974941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D10C2-D727-3634-2488-B17769737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F5B677-88DC-5859-0200-B5B9D5387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9F985F-A98B-5F47-E059-919CA8C3D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0929-E5A8-49AD-B855-E711478AED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0E204B-209A-B9F3-EF65-2D2FC1104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1FD75-814C-A239-9CCD-670A3E93C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E0E9-8F63-47B5-B872-1A48F7BAC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5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3E74B-8371-A43A-1120-536882B3C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E1EA53-EAA0-2498-AE1C-949CB8E112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D6F263-E328-AABB-E263-578863B59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DF20D-133F-41ED-7B3F-91DF41B95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0929-E5A8-49AD-B855-E711478AED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0793BD-B6A6-FA71-8CDF-E07E7D85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3323F1-CB08-6953-4916-5A6EF1357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E0E9-8F63-47B5-B872-1A48F7BAC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39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FD7A7-6C51-4122-6724-97A07DF01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27F57-F7F4-56EB-9868-63D872C30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1AE11-6A9F-D282-AE71-A71DDCB9C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30929-E5A8-49AD-B855-E711478AED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1589C-5CE6-7332-62CE-D69F0B0D8D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44CFF-635E-2DCA-C613-FB8B0CBB40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E0E9-8F63-47B5-B872-1A48F7BAC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41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98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95B72-A80A-FD99-FE23-872880A1D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8777" y="2466959"/>
            <a:ext cx="7794925" cy="1156038"/>
          </a:xfrm>
        </p:spPr>
        <p:txBody>
          <a:bodyPr lIns="91440">
            <a:normAutofit fontScale="90000"/>
          </a:bodyPr>
          <a:lstStyle/>
          <a:p>
            <a:pPr algn="l"/>
            <a:r>
              <a:rPr lang="en-US" b="1" spc="-200" dirty="0">
                <a:latin typeface="Myriad Pro" panose="020B0503030403020204" pitchFamily="34" charset="0"/>
              </a:rPr>
              <a:t>2025 Budget Discussion</a:t>
            </a:r>
            <a:br>
              <a:rPr lang="en-US" b="1" spc="-200" dirty="0">
                <a:latin typeface="Myriad Pro" panose="020B0503030403020204" pitchFamily="34" charset="0"/>
              </a:rPr>
            </a:br>
            <a:endParaRPr lang="en-US" b="1" spc="-200" dirty="0">
              <a:latin typeface="Myriad Pro" panose="020B0503030403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9D9CC4-28BD-D5AC-BD24-A89D231F816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18777" y="3712450"/>
            <a:ext cx="2437442" cy="593947"/>
          </a:xfrm>
        </p:spPr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en-US" sz="3600" dirty="0">
                <a:latin typeface="Myriad Pro" panose="020B0503030403020204" pitchFamily="34" charset="0"/>
              </a:rPr>
              <a:t>July 23, 2024</a:t>
            </a:r>
          </a:p>
          <a:p>
            <a:pPr marL="0" indent="0" algn="l">
              <a:buNone/>
            </a:pPr>
            <a:endParaRPr lang="en-US" sz="36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714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0E226-E26E-13C4-4CF8-EF9D968CA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2025 Budget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1F588-23DE-2B63-F4F6-0AAE3EC2E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4494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July 9 </a:t>
            </a:r>
            <a:r>
              <a:rPr lang="en-US" dirty="0"/>
              <a:t>–</a:t>
            </a:r>
            <a:r>
              <a:rPr lang="en-US" b="1" dirty="0"/>
              <a:t> </a:t>
            </a:r>
            <a:r>
              <a:rPr lang="en-US" dirty="0"/>
              <a:t>Set intent to exceed RNR</a:t>
            </a:r>
          </a:p>
          <a:p>
            <a:pPr marL="0" indent="0">
              <a:buNone/>
            </a:pPr>
            <a:r>
              <a:rPr lang="en-US" b="1" dirty="0"/>
              <a:t>July 20 or before </a:t>
            </a:r>
            <a:r>
              <a:rPr lang="en-US" dirty="0"/>
              <a:t>– Notice to County Clerk</a:t>
            </a:r>
          </a:p>
          <a:p>
            <a:pPr marL="0" indent="0">
              <a:buNone/>
            </a:pPr>
            <a:r>
              <a:rPr lang="en-US" b="1" dirty="0"/>
              <a:t>July 23 </a:t>
            </a:r>
            <a:r>
              <a:rPr lang="en-US" dirty="0"/>
              <a:t>– Publish Revenue Neutral Rate Public Hearing </a:t>
            </a:r>
          </a:p>
          <a:p>
            <a:pPr marL="0" indent="0">
              <a:buNone/>
            </a:pPr>
            <a:r>
              <a:rPr lang="en-US" b="1" dirty="0"/>
              <a:t>July 23 or Aug. 13 </a:t>
            </a:r>
            <a:r>
              <a:rPr lang="en-US" dirty="0"/>
              <a:t>–</a:t>
            </a:r>
            <a:r>
              <a:rPr lang="en-US" b="1" dirty="0"/>
              <a:t> </a:t>
            </a:r>
            <a:r>
              <a:rPr lang="en-US" dirty="0"/>
              <a:t>Set not-to-exceed budget for publication</a:t>
            </a:r>
          </a:p>
          <a:p>
            <a:pPr marL="0" indent="0">
              <a:buNone/>
            </a:pPr>
            <a:r>
              <a:rPr lang="en-US" b="1" dirty="0"/>
              <a:t>Aug. 27 </a:t>
            </a:r>
            <a:r>
              <a:rPr lang="en-US" dirty="0"/>
              <a:t>–</a:t>
            </a:r>
            <a:r>
              <a:rPr lang="en-US" b="1" dirty="0"/>
              <a:t> </a:t>
            </a:r>
            <a:r>
              <a:rPr lang="en-US" dirty="0"/>
              <a:t>Hold RNR &amp; budget public hearings</a:t>
            </a:r>
          </a:p>
          <a:p>
            <a:pPr marL="0" indent="0">
              <a:buNone/>
              <a:tabLst>
                <a:tab pos="1657350" algn="l"/>
              </a:tabLst>
            </a:pPr>
            <a:r>
              <a:rPr lang="en-US" dirty="0"/>
              <a:t>	Approve resolution to exceed RNR</a:t>
            </a:r>
          </a:p>
          <a:p>
            <a:pPr marL="0" indent="0">
              <a:buNone/>
              <a:tabLst>
                <a:tab pos="1657350" algn="l"/>
              </a:tabLst>
            </a:pPr>
            <a:r>
              <a:rPr lang="en-US" dirty="0"/>
              <a:t>	Adopt 2025 budget</a:t>
            </a:r>
          </a:p>
        </p:txBody>
      </p:sp>
    </p:spTree>
    <p:extLst>
      <p:ext uri="{BB962C8B-B14F-4D97-AF65-F5344CB8AC3E}">
        <p14:creationId xmlns:p14="http://schemas.microsoft.com/office/powerpoint/2010/main" val="2377644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0D7A0-0D0C-63E6-04A5-34812076A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D2598-DE60-156B-08F9-7BF275B2C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951720" cy="466725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Set Not-to-Exceed Budget Expenditures</a:t>
            </a:r>
          </a:p>
          <a:p>
            <a:endParaRPr lang="en-US" dirty="0"/>
          </a:p>
          <a:p>
            <a:r>
              <a:rPr lang="en-US" dirty="0"/>
              <a:t>Set Publication Date for RNR Public Hearing and 2025 Budget Hearing as August 27, 2024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645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82C39-9745-D4B8-1285-3733BBB79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896374" cy="322346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12.7%</a:t>
            </a:r>
            <a:br>
              <a:rPr lang="en-US" dirty="0"/>
            </a:br>
            <a:br>
              <a:rPr lang="en-US" dirty="0"/>
            </a:br>
            <a:r>
              <a:rPr lang="en-US" sz="2400" dirty="0"/>
              <a:t>Set 2025 </a:t>
            </a:r>
            <a:br>
              <a:rPr lang="en-US" sz="2400" dirty="0"/>
            </a:br>
            <a:r>
              <a:rPr lang="en-US" sz="2400" dirty="0"/>
              <a:t>Not to Exceed Expenditure Amount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088102-9960-C3D6-42E8-128745703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4406" y="663783"/>
            <a:ext cx="6668655" cy="5811839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5" name="Arrow: Left 4">
            <a:extLst>
              <a:ext uri="{FF2B5EF4-FFF2-40B4-BE49-F238E27FC236}">
                <a16:creationId xmlns:a16="http://schemas.microsoft.com/office/drawing/2014/main" id="{3C764FBA-2997-1632-6687-5E9936C84423}"/>
              </a:ext>
            </a:extLst>
          </p:cNvPr>
          <p:cNvSpPr/>
          <p:nvPr/>
        </p:nvSpPr>
        <p:spPr>
          <a:xfrm>
            <a:off x="10557460" y="599099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2061F2F-A615-EC12-67D2-2077A8E0E4D3}"/>
              </a:ext>
            </a:extLst>
          </p:cNvPr>
          <p:cNvSpPr/>
          <p:nvPr/>
        </p:nvSpPr>
        <p:spPr>
          <a:xfrm>
            <a:off x="8104299" y="5896179"/>
            <a:ext cx="914400" cy="914400"/>
          </a:xfrm>
          <a:prstGeom prst="ellipse">
            <a:avLst/>
          </a:prstGeom>
          <a:noFill/>
          <a:ln w="31750" cmpd="sng">
            <a:solidFill>
              <a:srgbClr val="0070C0">
                <a:alpha val="93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42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AD345-6406-67D0-1DE6-365208EA5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887747" cy="343912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11%</a:t>
            </a:r>
            <a:br>
              <a:rPr lang="en-US" dirty="0"/>
            </a:br>
            <a:br>
              <a:rPr lang="en-US" dirty="0"/>
            </a:br>
            <a:r>
              <a:rPr lang="en-US" sz="2400" dirty="0"/>
              <a:t>Set 2025 Not to Exceed Expenditure Amount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BDB0D8-F1B5-6894-290C-EE9E2D037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6611" y="631136"/>
            <a:ext cx="6599208" cy="5751004"/>
          </a:xfrm>
          <a:prstGeom prst="rect">
            <a:avLst/>
          </a:prstGeom>
        </p:spPr>
      </p:pic>
      <p:sp>
        <p:nvSpPr>
          <p:cNvPr id="5" name="Arrow: Left 4">
            <a:extLst>
              <a:ext uri="{FF2B5EF4-FFF2-40B4-BE49-F238E27FC236}">
                <a16:creationId xmlns:a16="http://schemas.microsoft.com/office/drawing/2014/main" id="{B8E29464-AA93-3774-7515-5DFA48CB437B}"/>
              </a:ext>
            </a:extLst>
          </p:cNvPr>
          <p:cNvSpPr/>
          <p:nvPr/>
        </p:nvSpPr>
        <p:spPr>
          <a:xfrm>
            <a:off x="10420710" y="5897508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5E10377-1E1B-EEB1-0CBE-0F4D64FCE4B8}"/>
              </a:ext>
            </a:extLst>
          </p:cNvPr>
          <p:cNvSpPr/>
          <p:nvPr/>
        </p:nvSpPr>
        <p:spPr>
          <a:xfrm>
            <a:off x="8031192" y="5769664"/>
            <a:ext cx="914400" cy="9144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5F00F-EE8F-4CB2-B933-FB7A71EC3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93312"/>
            <a:ext cx="9768114" cy="1325563"/>
          </a:xfrm>
        </p:spPr>
        <p:txBody>
          <a:bodyPr/>
          <a:lstStyle/>
          <a:p>
            <a:r>
              <a:rPr lang="en-US" dirty="0"/>
              <a:t>		</a:t>
            </a:r>
            <a:r>
              <a:rPr lang="en-US" sz="3600" dirty="0"/>
              <a:t>2025 PROPOSED BUDGET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AA44F-E6E0-4345-B8F8-A44447C4E5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52" y="1869951"/>
            <a:ext cx="4727448" cy="4351338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MILL LEVY RATE AT 12.7% INCREASED VALUATION </a:t>
            </a:r>
            <a:r>
              <a:rPr lang="en-US" sz="2000" b="1" dirty="0">
                <a:solidFill>
                  <a:srgbClr val="0070C0"/>
                </a:solidFill>
              </a:rPr>
              <a:t>(CURRENT MILLS)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GENERAL	56.633</a:t>
            </a:r>
          </a:p>
          <a:p>
            <a:pPr marL="457200" lvl="1" indent="0">
              <a:buNone/>
            </a:pPr>
            <a:r>
              <a:rPr lang="en-US" dirty="0"/>
              <a:t>AIRPORT		     .625</a:t>
            </a:r>
          </a:p>
          <a:p>
            <a:pPr marL="457200" lvl="1" indent="0">
              <a:buNone/>
            </a:pPr>
            <a:r>
              <a:rPr lang="en-US" dirty="0"/>
              <a:t>LIBRARY		   5.608</a:t>
            </a:r>
          </a:p>
          <a:p>
            <a:pPr marL="457200" lvl="1" indent="0">
              <a:buNone/>
            </a:pPr>
            <a:r>
              <a:rPr lang="en-US" dirty="0"/>
              <a:t>SPECIAL LIABITY    .386</a:t>
            </a:r>
          </a:p>
          <a:p>
            <a:pPr marL="457200" lvl="1" indent="0">
              <a:buNone/>
            </a:pPr>
            <a:r>
              <a:rPr lang="en-US" dirty="0"/>
              <a:t>BOND &amp; INT	   </a:t>
            </a:r>
            <a:r>
              <a:rPr lang="en-US" u="sng" dirty="0"/>
              <a:t>9.109</a:t>
            </a:r>
          </a:p>
          <a:p>
            <a:pPr marL="457200" lvl="1" indent="0">
              <a:buNone/>
            </a:pPr>
            <a:r>
              <a:rPr lang="en-US" dirty="0"/>
              <a:t>			72.361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ECFC64-DACB-4670-99BA-8C2C52CC3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2651" y="1869951"/>
            <a:ext cx="4727448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MILL LEVY RATE AT 11% INCREASED VALUATION</a:t>
            </a:r>
          </a:p>
          <a:p>
            <a:pPr marL="457200" lvl="1" indent="0" algn="ctr">
              <a:buNone/>
            </a:pPr>
            <a:r>
              <a:rPr lang="en-US" sz="2000" b="1" dirty="0">
                <a:solidFill>
                  <a:srgbClr val="0070C0"/>
                </a:solidFill>
              </a:rPr>
              <a:t>(DECREASE BY 1 MILL)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GENERAL	55.755</a:t>
            </a:r>
          </a:p>
          <a:p>
            <a:pPr marL="457200" lvl="1" indent="0">
              <a:buNone/>
            </a:pPr>
            <a:r>
              <a:rPr lang="en-US" dirty="0"/>
              <a:t>AIRPORT		     .625</a:t>
            </a:r>
          </a:p>
          <a:p>
            <a:pPr marL="457200" lvl="1" indent="0">
              <a:buNone/>
            </a:pPr>
            <a:r>
              <a:rPr lang="en-US" dirty="0"/>
              <a:t>LIBRARY		  5.521</a:t>
            </a:r>
          </a:p>
          <a:p>
            <a:pPr marL="457200" lvl="1" indent="0">
              <a:buNone/>
            </a:pPr>
            <a:r>
              <a:rPr lang="en-US" dirty="0"/>
              <a:t>SPECIAL LIABITY   .351</a:t>
            </a:r>
          </a:p>
          <a:p>
            <a:pPr marL="457200" lvl="1" indent="0">
              <a:buNone/>
            </a:pPr>
            <a:r>
              <a:rPr lang="en-US" dirty="0"/>
              <a:t>BOND &amp; INT	  </a:t>
            </a:r>
            <a:r>
              <a:rPr lang="en-US" u="sng" dirty="0"/>
              <a:t>9.109</a:t>
            </a:r>
          </a:p>
          <a:p>
            <a:pPr marL="457200" lvl="1" indent="0">
              <a:buNone/>
            </a:pPr>
            <a:r>
              <a:rPr lang="en-US" dirty="0"/>
              <a:t>			71.361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77F45A-7E72-407C-BDD8-E83F18C583DA}"/>
              </a:ext>
            </a:extLst>
          </p:cNvPr>
          <p:cNvSpPr txBox="1"/>
          <p:nvPr/>
        </p:nvSpPr>
        <p:spPr>
          <a:xfrm>
            <a:off x="3847751" y="6180022"/>
            <a:ext cx="4214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This is a one mill difference or $171,243</a:t>
            </a:r>
          </a:p>
        </p:txBody>
      </p:sp>
    </p:spTree>
    <p:extLst>
      <p:ext uri="{BB962C8B-B14F-4D97-AF65-F5344CB8AC3E}">
        <p14:creationId xmlns:p14="http://schemas.microsoft.com/office/powerpoint/2010/main" val="413617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D8A53-BC4C-E99F-6EE6-F8CE2D215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0825" y="0"/>
            <a:ext cx="6436658" cy="1325563"/>
          </a:xfrm>
        </p:spPr>
        <p:txBody>
          <a:bodyPr>
            <a:normAutofit/>
          </a:bodyPr>
          <a:lstStyle/>
          <a:p>
            <a:r>
              <a:rPr lang="en-US" sz="3600" dirty="0"/>
              <a:t>Proposed Service Reductions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DD0E0-C755-E695-1BC9-281DB8CA4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465" y="1325563"/>
            <a:ext cx="10515600" cy="4932432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3200" dirty="0"/>
              <a:t>Remove 2 New swing sets - $21,000</a:t>
            </a:r>
          </a:p>
          <a:p>
            <a:pPr lvl="2"/>
            <a:r>
              <a:rPr lang="en-US" sz="2800" dirty="0"/>
              <a:t>Installation of new swing sets at two parks </a:t>
            </a:r>
          </a:p>
          <a:p>
            <a:pPr lvl="1"/>
            <a:r>
              <a:rPr lang="en-US" sz="3200" dirty="0"/>
              <a:t>Postpone Fire/EMS accreditation - $70,000</a:t>
            </a:r>
          </a:p>
          <a:p>
            <a:pPr lvl="2"/>
            <a:r>
              <a:rPr lang="en-US" sz="2800" dirty="0"/>
              <a:t>Overall internal assessment of operations of the organization</a:t>
            </a:r>
          </a:p>
          <a:p>
            <a:pPr lvl="1"/>
            <a:r>
              <a:rPr lang="en-US" sz="3200" dirty="0"/>
              <a:t>Reduce Various trainings and travel- $10,000</a:t>
            </a:r>
          </a:p>
          <a:p>
            <a:pPr lvl="2"/>
            <a:r>
              <a:rPr lang="en-US" sz="2800" dirty="0"/>
              <a:t>Reduction of items in the Administration budget</a:t>
            </a:r>
          </a:p>
          <a:p>
            <a:pPr lvl="1"/>
            <a:r>
              <a:rPr lang="en-US" sz="3200" dirty="0"/>
              <a:t>Reduce Salary survey implementation - $49,360</a:t>
            </a:r>
          </a:p>
          <a:p>
            <a:pPr lvl="2"/>
            <a:r>
              <a:rPr lang="en-US" sz="2800" dirty="0"/>
              <a:t>Wage increases to stay competitive in job market</a:t>
            </a:r>
          </a:p>
          <a:p>
            <a:pPr lvl="1"/>
            <a:r>
              <a:rPr lang="en-US" sz="3200" dirty="0"/>
              <a:t>Reduce Transfer to Library Fund - $14,889</a:t>
            </a:r>
          </a:p>
          <a:p>
            <a:pPr lvl="2"/>
            <a:r>
              <a:rPr lang="en-US" sz="2800" dirty="0"/>
              <a:t>Take only an 11% increase in valuation</a:t>
            </a:r>
          </a:p>
          <a:p>
            <a:pPr lvl="1"/>
            <a:r>
              <a:rPr lang="en-US" sz="3200" dirty="0"/>
              <a:t>Special Liability Fund - $5,994</a:t>
            </a:r>
          </a:p>
          <a:p>
            <a:pPr lvl="2"/>
            <a:r>
              <a:rPr lang="en-US" sz="2800" dirty="0"/>
              <a:t>Take only an 11% increase in valuation</a:t>
            </a:r>
          </a:p>
          <a:p>
            <a:pPr lvl="2"/>
            <a:endParaRPr lang="en-US" sz="2800" dirty="0"/>
          </a:p>
          <a:p>
            <a:pPr lvl="1"/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35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FB1992A-B4F1-9889-5575-1AEE962F6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5163" y="5301487"/>
            <a:ext cx="371888" cy="53039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805E94D-6AE2-B76C-130D-C46EEB434D78}"/>
              </a:ext>
            </a:extLst>
          </p:cNvPr>
          <p:cNvSpPr txBox="1"/>
          <p:nvPr/>
        </p:nvSpPr>
        <p:spPr>
          <a:xfrm>
            <a:off x="327804" y="1173192"/>
            <a:ext cx="1507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11% OPTION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D28F9C4-58BD-7A08-1955-E6049CA97D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8258" y="241540"/>
            <a:ext cx="7475483" cy="638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924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FB1992A-B4F1-9889-5575-1AEE962F6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420" y="5205842"/>
            <a:ext cx="371888" cy="53039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805E94D-6AE2-B76C-130D-C46EEB434D78}"/>
              </a:ext>
            </a:extLst>
          </p:cNvPr>
          <p:cNvSpPr txBox="1"/>
          <p:nvPr/>
        </p:nvSpPr>
        <p:spPr>
          <a:xfrm>
            <a:off x="176884" y="1173192"/>
            <a:ext cx="1694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12.7% OPTION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481645-111E-3DFC-7752-88CB63D6C5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2311" y="353683"/>
            <a:ext cx="8267377" cy="628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694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E805E94D-6AE2-B76C-130D-C46EEB434D78}"/>
              </a:ext>
            </a:extLst>
          </p:cNvPr>
          <p:cNvSpPr txBox="1"/>
          <p:nvPr/>
        </p:nvSpPr>
        <p:spPr>
          <a:xfrm>
            <a:off x="176884" y="1173192"/>
            <a:ext cx="1694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12.7% OPTION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BDC25F-AFDA-7C94-E1B6-DF958221CC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9261" y="474452"/>
            <a:ext cx="7413477" cy="620239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FB1992A-B4F1-9889-5575-1AEE962F6E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2549" y="6146447"/>
            <a:ext cx="371888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492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E805E94D-6AE2-B76C-130D-C46EEB434D78}"/>
              </a:ext>
            </a:extLst>
          </p:cNvPr>
          <p:cNvSpPr txBox="1"/>
          <p:nvPr/>
        </p:nvSpPr>
        <p:spPr>
          <a:xfrm>
            <a:off x="176884" y="1173192"/>
            <a:ext cx="1507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11% OPTION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1BAD23-A409-CE01-B770-3E09BB2C9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319" y="172528"/>
            <a:ext cx="6667361" cy="64870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FB1992A-B4F1-9889-5575-1AEE962F6E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9197" y="6129194"/>
            <a:ext cx="371888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759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A339AD9-3E64-E7D2-FF95-5E5C16E62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73" y="547687"/>
            <a:ext cx="5366327" cy="57626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F9DE110-EED5-C7A9-13C3-B171EB9667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018" y="547686"/>
            <a:ext cx="5366327" cy="5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377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6CE0A-67C0-11CC-492B-D4C3D9C56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kern="1200" dirty="0">
                <a:latin typeface="+mj-lt"/>
                <a:ea typeface="+mj-ea"/>
                <a:cs typeface="+mj-cs"/>
              </a:rPr>
              <a:t>Potential Tax Savings </a:t>
            </a:r>
            <a:br>
              <a:rPr lang="en-US" sz="4400" b="1" kern="1200" dirty="0">
                <a:latin typeface="+mj-lt"/>
                <a:ea typeface="+mj-ea"/>
                <a:cs typeface="+mj-cs"/>
              </a:rPr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3197E3C-7FB1-AC9E-5C8D-AEED38AC46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0335" y="1253331"/>
            <a:ext cx="8532036" cy="43513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85019E1-C85B-056E-0C29-C60CE2389E4B}"/>
              </a:ext>
            </a:extLst>
          </p:cNvPr>
          <p:cNvSpPr txBox="1"/>
          <p:nvPr/>
        </p:nvSpPr>
        <p:spPr>
          <a:xfrm>
            <a:off x="1178860" y="5764306"/>
            <a:ext cx="101749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The difference of Newton portion of taxes in each scenario with 2024 valuations</a:t>
            </a:r>
          </a:p>
        </p:txBody>
      </p:sp>
    </p:spTree>
    <p:extLst>
      <p:ext uri="{BB962C8B-B14F-4D97-AF65-F5344CB8AC3E}">
        <p14:creationId xmlns:p14="http://schemas.microsoft.com/office/powerpoint/2010/main" val="3093054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2B93975-AA9D-4DA8-B7AE-3DBB1812B2FB}" vid="{7828FD29-E8AC-4363-B710-628515E8617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3530880EEE1840B87D7DD3EBB8ABC0" ma:contentTypeVersion="6" ma:contentTypeDescription="Create a new document." ma:contentTypeScope="" ma:versionID="4b460bb901daf772845a0c6eebd6c9fe">
  <xsd:schema xmlns:xsd="http://www.w3.org/2001/XMLSchema" xmlns:xs="http://www.w3.org/2001/XMLSchema" xmlns:p="http://schemas.microsoft.com/office/2006/metadata/properties" xmlns:ns3="fc20ed93-57fd-4205-a90c-d728f70a4441" targetNamespace="http://schemas.microsoft.com/office/2006/metadata/properties" ma:root="true" ma:fieldsID="eb44758d946c0733d7a1fe4b710aa43e" ns3:_="">
    <xsd:import namespace="fc20ed93-57fd-4205-a90c-d728f70a44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20ed93-57fd-4205-a90c-d728f70a44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c20ed93-57fd-4205-a90c-d728f70a4441" xsi:nil="true"/>
  </documentManagement>
</p:properties>
</file>

<file path=customXml/itemProps1.xml><?xml version="1.0" encoding="utf-8"?>
<ds:datastoreItem xmlns:ds="http://schemas.openxmlformats.org/officeDocument/2006/customXml" ds:itemID="{C326956B-9CD1-496B-AB1A-0FC744EE6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20ed93-57fd-4205-a90c-d728f70a44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F18076-27E4-43D9-85CE-227549FC71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D600E7-DC47-46E6-BD6E-57F3642750D9}">
  <ds:schemaRefs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fc20ed93-57fd-4205-a90c-d728f70a4441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2025 Budget template</Template>
  <TotalTime>1893</TotalTime>
  <Words>335</Words>
  <Application>Microsoft Office PowerPoint</Application>
  <PresentationFormat>Widescreen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Myriad Pro</vt:lpstr>
      <vt:lpstr>Office Theme</vt:lpstr>
      <vt:lpstr>2025 Budget Discussion </vt:lpstr>
      <vt:lpstr>  2025 PROPOSED BUDGET OPTIONS</vt:lpstr>
      <vt:lpstr>Proposed Service Reductions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Potential Tax Savings  </vt:lpstr>
      <vt:lpstr>Proposed 2025 Budget Timeline</vt:lpstr>
      <vt:lpstr>Next Steps</vt:lpstr>
      <vt:lpstr>12.7%  Set 2025  Not to Exceed Expenditure Amount</vt:lpstr>
      <vt:lpstr>11%  Set 2025 Not to Exceed Expenditure Amount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</dc:title>
  <dc:creator>Donna Pickman</dc:creator>
  <cp:lastModifiedBy>Donna Pickman</cp:lastModifiedBy>
  <cp:revision>32</cp:revision>
  <cp:lastPrinted>2024-07-23T20:53:03Z</cp:lastPrinted>
  <dcterms:created xsi:type="dcterms:W3CDTF">2024-05-15T20:35:54Z</dcterms:created>
  <dcterms:modified xsi:type="dcterms:W3CDTF">2024-07-23T20:54:36Z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0x010100E73530880EEE1840B87D7DD3EBB8ABC0</vt:lpwstr>
  </property>
</Properties>
</file>